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9" r:id="rId4"/>
    <p:sldId id="261" r:id="rId5"/>
    <p:sldId id="260" r:id="rId6"/>
    <p:sldId id="268" r:id="rId7"/>
    <p:sldId id="265" r:id="rId8"/>
    <p:sldId id="266" r:id="rId9"/>
    <p:sldId id="263" r:id="rId10"/>
    <p:sldId id="264" r:id="rId11"/>
    <p:sldId id="25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77" autoAdjust="0"/>
  </p:normalViewPr>
  <p:slideViewPr>
    <p:cSldViewPr snapToGrid="0">
      <p:cViewPr varScale="1">
        <p:scale>
          <a:sx n="72" d="100"/>
          <a:sy n="72" d="100"/>
        </p:scale>
        <p:origin x="12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4110F-17B5-49BA-A180-F3A9C38F91A8}" type="datetimeFigureOut">
              <a:rPr lang="en-US" smtClean="0"/>
              <a:t>8/16/2024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EC1A4-80F6-476A-8312-4339FD76D66C}" type="slidenum">
              <a:rPr lang="en-US" smtClean="0"/>
              <a:t>‹#›</a:t>
            </a:fld>
            <a:endParaRPr lang="en-US"/>
          </a:p>
        </p:txBody>
      </p:sp>
    </p:spTree>
    <p:extLst>
      <p:ext uri="{BB962C8B-B14F-4D97-AF65-F5344CB8AC3E}">
        <p14:creationId xmlns:p14="http://schemas.microsoft.com/office/powerpoint/2010/main" val="289650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having a guest speaker from the industry or touring a related business.</a:t>
            </a:r>
          </a:p>
          <a:p>
            <a:endParaRPr lang="en-US" dirty="0"/>
          </a:p>
          <a:p>
            <a:r>
              <a:rPr lang="en-US" dirty="0"/>
              <a:t>This video covers an Intro to Drafting and a quick look at related careers</a:t>
            </a:r>
          </a:p>
        </p:txBody>
      </p:sp>
      <p:sp>
        <p:nvSpPr>
          <p:cNvPr id="4" name="Slide Number Placeholder 3"/>
          <p:cNvSpPr>
            <a:spLocks noGrp="1"/>
          </p:cNvSpPr>
          <p:nvPr>
            <p:ph type="sldNum" sz="quarter" idx="5"/>
          </p:nvPr>
        </p:nvSpPr>
        <p:spPr/>
        <p:txBody>
          <a:bodyPr/>
          <a:lstStyle/>
          <a:p>
            <a:fld id="{30BEC1A4-80F6-476A-8312-4339FD76D66C}" type="slidenum">
              <a:rPr lang="en-US" smtClean="0"/>
              <a:t>1</a:t>
            </a:fld>
            <a:endParaRPr lang="en-US"/>
          </a:p>
        </p:txBody>
      </p:sp>
    </p:spTree>
    <p:extLst>
      <p:ext uri="{BB962C8B-B14F-4D97-AF65-F5344CB8AC3E}">
        <p14:creationId xmlns:p14="http://schemas.microsoft.com/office/powerpoint/2010/main" val="2448655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0BEC1A4-80F6-476A-8312-4339FD76D66C}" type="slidenum">
              <a:rPr lang="en-US" smtClean="0"/>
              <a:t>10</a:t>
            </a:fld>
            <a:endParaRPr lang="en-US"/>
          </a:p>
        </p:txBody>
      </p:sp>
    </p:spTree>
    <p:extLst>
      <p:ext uri="{BB962C8B-B14F-4D97-AF65-F5344CB8AC3E}">
        <p14:creationId xmlns:p14="http://schemas.microsoft.com/office/powerpoint/2010/main" val="68581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EC1A4-80F6-476A-8312-4339FD76D66C}" type="slidenum">
              <a:rPr lang="en-US" smtClean="0"/>
              <a:t>11</a:t>
            </a:fld>
            <a:endParaRPr lang="en-US"/>
          </a:p>
        </p:txBody>
      </p:sp>
    </p:spTree>
    <p:extLst>
      <p:ext uri="{BB962C8B-B14F-4D97-AF65-F5344CB8AC3E}">
        <p14:creationId xmlns:p14="http://schemas.microsoft.com/office/powerpoint/2010/main" val="54471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Consider a time when something was being assembled (for example: putting together a Lego set, assembling furniture, etc.)</a:t>
            </a:r>
          </a:p>
          <a:p>
            <a:r>
              <a:rPr lang="en-US" dirty="0"/>
              <a:t>The instructions indicated where each piece went</a:t>
            </a:r>
          </a:p>
          <a:p>
            <a:r>
              <a:rPr lang="en-US" dirty="0"/>
              <a:t>Everyone was on the same page</a:t>
            </a:r>
          </a:p>
          <a:p>
            <a:r>
              <a:rPr lang="en-US" dirty="0"/>
              <a:t>Now imagine a machine or a building being built and all the different pieces that need to go into specific place</a:t>
            </a:r>
          </a:p>
          <a:p>
            <a:r>
              <a:rPr lang="en-US" dirty="0"/>
              <a:t>Drafting creates the drawings for that machine or building to tell everyone what will go where</a:t>
            </a:r>
          </a:p>
        </p:txBody>
      </p:sp>
      <p:sp>
        <p:nvSpPr>
          <p:cNvPr id="4" name="Slide Number Placeholder 3"/>
          <p:cNvSpPr>
            <a:spLocks noGrp="1"/>
          </p:cNvSpPr>
          <p:nvPr>
            <p:ph type="sldNum" sz="quarter" idx="5"/>
          </p:nvPr>
        </p:nvSpPr>
        <p:spPr/>
        <p:txBody>
          <a:bodyPr/>
          <a:lstStyle/>
          <a:p>
            <a:fld id="{30BEC1A4-80F6-476A-8312-4339FD76D66C}" type="slidenum">
              <a:rPr lang="en-US" smtClean="0"/>
              <a:t>2</a:t>
            </a:fld>
            <a:endParaRPr lang="en-US"/>
          </a:p>
        </p:txBody>
      </p:sp>
    </p:spTree>
    <p:extLst>
      <p:ext uri="{BB962C8B-B14F-4D97-AF65-F5344CB8AC3E}">
        <p14:creationId xmlns:p14="http://schemas.microsoft.com/office/powerpoint/2010/main" val="333026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Mechanical – designing parts to assemble, machinery, etc.</a:t>
            </a:r>
          </a:p>
          <a:p>
            <a:r>
              <a:rPr lang="en-US" dirty="0"/>
              <a:t>Civil – roads, bridges, site work</a:t>
            </a:r>
          </a:p>
          <a:p>
            <a:r>
              <a:rPr lang="en-US" dirty="0"/>
              <a:t>Electrical – coordinating the electrical elements</a:t>
            </a:r>
          </a:p>
          <a:p>
            <a:r>
              <a:rPr lang="en-US" dirty="0"/>
              <a:t>Industrial – laying out various elements in a factory (piping, </a:t>
            </a:r>
            <a:r>
              <a:rPr lang="en-US" dirty="0" err="1"/>
              <a:t>etc</a:t>
            </a:r>
            <a:r>
              <a:rPr lang="en-US" dirty="0"/>
              <a:t>)</a:t>
            </a:r>
          </a:p>
          <a:p>
            <a:r>
              <a:rPr lang="en-US" dirty="0"/>
              <a:t>Architectural – designing residential and commercial (schools, offices, etc.) buildings</a:t>
            </a:r>
          </a:p>
          <a:p>
            <a:r>
              <a:rPr lang="en-US" dirty="0"/>
              <a:t>Interior Design – focuses on the interiors of a building</a:t>
            </a:r>
          </a:p>
        </p:txBody>
      </p:sp>
      <p:sp>
        <p:nvSpPr>
          <p:cNvPr id="4" name="Slide Number Placeholder 3"/>
          <p:cNvSpPr>
            <a:spLocks noGrp="1"/>
          </p:cNvSpPr>
          <p:nvPr>
            <p:ph type="sldNum" sz="quarter" idx="5"/>
          </p:nvPr>
        </p:nvSpPr>
        <p:spPr/>
        <p:txBody>
          <a:bodyPr/>
          <a:lstStyle/>
          <a:p>
            <a:fld id="{30BEC1A4-80F6-476A-8312-4339FD76D66C}" type="slidenum">
              <a:rPr lang="en-US" smtClean="0"/>
              <a:t>3</a:t>
            </a:fld>
            <a:endParaRPr lang="en-US"/>
          </a:p>
        </p:txBody>
      </p:sp>
    </p:spTree>
    <p:extLst>
      <p:ext uri="{BB962C8B-B14F-4D97-AF65-F5344CB8AC3E}">
        <p14:creationId xmlns:p14="http://schemas.microsoft.com/office/powerpoint/2010/main" val="45580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Talking points:</a:t>
            </a:r>
          </a:p>
          <a:p>
            <a:r>
              <a:rPr lang="en-US" dirty="0">
                <a:solidFill>
                  <a:srgbClr val="FF0000"/>
                </a:solidFill>
              </a:rPr>
              <a:t>Mechanical piece is 4.5” x 3” overall, Architectural floor plan is 71’-6” x 43’-0”</a:t>
            </a:r>
          </a:p>
          <a:p>
            <a:r>
              <a:rPr lang="en-US" dirty="0">
                <a:solidFill>
                  <a:srgbClr val="FF0000"/>
                </a:solidFill>
              </a:rPr>
              <a:t>Depending on the industry different content is drawn at different scales, or sizes</a:t>
            </a:r>
          </a:p>
          <a:p>
            <a:r>
              <a:rPr lang="en-US" dirty="0">
                <a:solidFill>
                  <a:srgbClr val="FF0000"/>
                </a:solidFill>
              </a:rPr>
              <a:t>Entire cities and roadways can be drawn to scale to fit on a large sheet of paper</a:t>
            </a:r>
          </a:p>
        </p:txBody>
      </p:sp>
      <p:sp>
        <p:nvSpPr>
          <p:cNvPr id="4" name="Slide Number Placeholder 3"/>
          <p:cNvSpPr>
            <a:spLocks noGrp="1"/>
          </p:cNvSpPr>
          <p:nvPr>
            <p:ph type="sldNum" sz="quarter" idx="5"/>
          </p:nvPr>
        </p:nvSpPr>
        <p:spPr/>
        <p:txBody>
          <a:bodyPr/>
          <a:lstStyle/>
          <a:p>
            <a:fld id="{30BEC1A4-80F6-476A-8312-4339FD76D66C}" type="slidenum">
              <a:rPr lang="en-US" smtClean="0"/>
              <a:t>4</a:t>
            </a:fld>
            <a:endParaRPr lang="en-US"/>
          </a:p>
        </p:txBody>
      </p:sp>
    </p:spTree>
    <p:extLst>
      <p:ext uri="{BB962C8B-B14F-4D97-AF65-F5344CB8AC3E}">
        <p14:creationId xmlns:p14="http://schemas.microsoft.com/office/powerpoint/2010/main" val="417039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As the purpose of the drawing is to communicate information to people, important skills to develop include communication skills, how you talk and write, and being able to work well with others as big projects typically involve a lot of people. Additionally important are the technical skills to operate the drawing program effectively.</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0BEC1A4-80F6-476A-8312-4339FD76D66C}" type="slidenum">
              <a:rPr lang="en-US" smtClean="0"/>
              <a:t>5</a:t>
            </a:fld>
            <a:endParaRPr lang="en-US"/>
          </a:p>
        </p:txBody>
      </p:sp>
    </p:spTree>
    <p:extLst>
      <p:ext uri="{BB962C8B-B14F-4D97-AF65-F5344CB8AC3E}">
        <p14:creationId xmlns:p14="http://schemas.microsoft.com/office/powerpoint/2010/main" val="3529729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links gives a good general overview of a drafting but in the context of precast concrete</a:t>
            </a:r>
          </a:p>
          <a:p>
            <a:endParaRPr lang="en-US" dirty="0"/>
          </a:p>
          <a:p>
            <a:r>
              <a:rPr lang="en-US" dirty="0"/>
              <a:t>https://www.youtube.com/watch?v=vRpwKMfAtXc&amp;t=109s</a:t>
            </a:r>
          </a:p>
          <a:p>
            <a:endParaRPr lang="en-US" dirty="0"/>
          </a:p>
        </p:txBody>
      </p:sp>
      <p:sp>
        <p:nvSpPr>
          <p:cNvPr id="4" name="Slide Number Placeholder 3"/>
          <p:cNvSpPr>
            <a:spLocks noGrp="1"/>
          </p:cNvSpPr>
          <p:nvPr>
            <p:ph type="sldNum" sz="quarter" idx="5"/>
          </p:nvPr>
        </p:nvSpPr>
        <p:spPr/>
        <p:txBody>
          <a:bodyPr/>
          <a:lstStyle/>
          <a:p>
            <a:fld id="{30BEC1A4-80F6-476A-8312-4339FD76D66C}" type="slidenum">
              <a:rPr lang="en-US" smtClean="0"/>
              <a:t>6</a:t>
            </a:fld>
            <a:endParaRPr lang="en-US"/>
          </a:p>
        </p:txBody>
      </p:sp>
    </p:spTree>
    <p:extLst>
      <p:ext uri="{BB962C8B-B14F-4D97-AF65-F5344CB8AC3E}">
        <p14:creationId xmlns:p14="http://schemas.microsoft.com/office/powerpoint/2010/main" val="302788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0BEC1A4-80F6-476A-8312-4339FD76D66C}" type="slidenum">
              <a:rPr lang="en-US" smtClean="0"/>
              <a:t>7</a:t>
            </a:fld>
            <a:endParaRPr lang="en-US"/>
          </a:p>
        </p:txBody>
      </p:sp>
    </p:spTree>
    <p:extLst>
      <p:ext uri="{BB962C8B-B14F-4D97-AF65-F5344CB8AC3E}">
        <p14:creationId xmlns:p14="http://schemas.microsoft.com/office/powerpoint/2010/main" val="250458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0BEC1A4-80F6-476A-8312-4339FD76D66C}" type="slidenum">
              <a:rPr lang="en-US" smtClean="0"/>
              <a:t>8</a:t>
            </a:fld>
            <a:endParaRPr lang="en-US"/>
          </a:p>
        </p:txBody>
      </p:sp>
    </p:spTree>
    <p:extLst>
      <p:ext uri="{BB962C8B-B14F-4D97-AF65-F5344CB8AC3E}">
        <p14:creationId xmlns:p14="http://schemas.microsoft.com/office/powerpoint/2010/main" val="1300749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0BEC1A4-80F6-476A-8312-4339FD76D66C}" type="slidenum">
              <a:rPr lang="en-US" smtClean="0"/>
              <a:t>9</a:t>
            </a:fld>
            <a:endParaRPr lang="en-US"/>
          </a:p>
        </p:txBody>
      </p:sp>
    </p:spTree>
    <p:extLst>
      <p:ext uri="{BB962C8B-B14F-4D97-AF65-F5344CB8AC3E}">
        <p14:creationId xmlns:p14="http://schemas.microsoft.com/office/powerpoint/2010/main" val="1689583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F0F3104-065B-4F4E-86AA-CE5F6E109623}" type="datetimeFigureOut">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CD387-0DE3-4676-ABFB-8E482BE3344B}" type="slidenum">
              <a:rPr lang="en-US" smtClean="0"/>
              <a:t>‹#›</a:t>
            </a:fld>
            <a:endParaRPr lang="en-US"/>
          </a:p>
        </p:txBody>
      </p:sp>
    </p:spTree>
    <p:extLst>
      <p:ext uri="{BB962C8B-B14F-4D97-AF65-F5344CB8AC3E}">
        <p14:creationId xmlns:p14="http://schemas.microsoft.com/office/powerpoint/2010/main" val="27440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0F3104-065B-4F4E-86AA-CE5F6E109623}"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CD387-0DE3-4676-ABFB-8E482BE3344B}" type="slidenum">
              <a:rPr lang="en-US" smtClean="0"/>
              <a:t>‹#›</a:t>
            </a:fld>
            <a:endParaRPr lang="en-US"/>
          </a:p>
        </p:txBody>
      </p:sp>
    </p:spTree>
    <p:extLst>
      <p:ext uri="{BB962C8B-B14F-4D97-AF65-F5344CB8AC3E}">
        <p14:creationId xmlns:p14="http://schemas.microsoft.com/office/powerpoint/2010/main" val="412560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0F3104-065B-4F4E-86AA-CE5F6E109623}"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CD387-0DE3-4676-ABFB-8E482BE3344B}" type="slidenum">
              <a:rPr lang="en-US" smtClean="0"/>
              <a:t>‹#›</a:t>
            </a:fld>
            <a:endParaRPr lang="en-US"/>
          </a:p>
        </p:txBody>
      </p:sp>
    </p:spTree>
    <p:extLst>
      <p:ext uri="{BB962C8B-B14F-4D97-AF65-F5344CB8AC3E}">
        <p14:creationId xmlns:p14="http://schemas.microsoft.com/office/powerpoint/2010/main" val="2997953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0F3104-065B-4F4E-86AA-CE5F6E109623}"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CD387-0DE3-4676-ABFB-8E482BE3344B}"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37809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0F3104-065B-4F4E-86AA-CE5F6E109623}"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CD387-0DE3-4676-ABFB-8E482BE3344B}" type="slidenum">
              <a:rPr lang="en-US" smtClean="0"/>
              <a:t>‹#›</a:t>
            </a:fld>
            <a:endParaRPr lang="en-US"/>
          </a:p>
        </p:txBody>
      </p:sp>
    </p:spTree>
    <p:extLst>
      <p:ext uri="{BB962C8B-B14F-4D97-AF65-F5344CB8AC3E}">
        <p14:creationId xmlns:p14="http://schemas.microsoft.com/office/powerpoint/2010/main" val="1337576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F0F3104-065B-4F4E-86AA-CE5F6E109623}" type="datetimeFigureOut">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CD387-0DE3-4676-ABFB-8E482BE3344B}" type="slidenum">
              <a:rPr lang="en-US" smtClean="0"/>
              <a:t>‹#›</a:t>
            </a:fld>
            <a:endParaRPr lang="en-US"/>
          </a:p>
        </p:txBody>
      </p:sp>
    </p:spTree>
    <p:extLst>
      <p:ext uri="{BB962C8B-B14F-4D97-AF65-F5344CB8AC3E}">
        <p14:creationId xmlns:p14="http://schemas.microsoft.com/office/powerpoint/2010/main" val="528160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F0F3104-065B-4F4E-86AA-CE5F6E109623}" type="datetimeFigureOut">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CD387-0DE3-4676-ABFB-8E482BE3344B}" type="slidenum">
              <a:rPr lang="en-US" smtClean="0"/>
              <a:t>‹#›</a:t>
            </a:fld>
            <a:endParaRPr lang="en-US"/>
          </a:p>
        </p:txBody>
      </p:sp>
    </p:spTree>
    <p:extLst>
      <p:ext uri="{BB962C8B-B14F-4D97-AF65-F5344CB8AC3E}">
        <p14:creationId xmlns:p14="http://schemas.microsoft.com/office/powerpoint/2010/main" val="1816135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F3104-065B-4F4E-86AA-CE5F6E109623}"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CD387-0DE3-4676-ABFB-8E482BE3344B}" type="slidenum">
              <a:rPr lang="en-US" smtClean="0"/>
              <a:t>‹#›</a:t>
            </a:fld>
            <a:endParaRPr lang="en-US"/>
          </a:p>
        </p:txBody>
      </p:sp>
    </p:spTree>
    <p:extLst>
      <p:ext uri="{BB962C8B-B14F-4D97-AF65-F5344CB8AC3E}">
        <p14:creationId xmlns:p14="http://schemas.microsoft.com/office/powerpoint/2010/main" val="3527848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F3104-065B-4F4E-86AA-CE5F6E109623}"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CD387-0DE3-4676-ABFB-8E482BE3344B}" type="slidenum">
              <a:rPr lang="en-US" smtClean="0"/>
              <a:t>‹#›</a:t>
            </a:fld>
            <a:endParaRPr lang="en-US"/>
          </a:p>
        </p:txBody>
      </p:sp>
    </p:spTree>
    <p:extLst>
      <p:ext uri="{BB962C8B-B14F-4D97-AF65-F5344CB8AC3E}">
        <p14:creationId xmlns:p14="http://schemas.microsoft.com/office/powerpoint/2010/main" val="187253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F3104-065B-4F4E-86AA-CE5F6E109623}"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CD387-0DE3-4676-ABFB-8E482BE3344B}" type="slidenum">
              <a:rPr lang="en-US" smtClean="0"/>
              <a:t>‹#›</a:t>
            </a:fld>
            <a:endParaRPr lang="en-US"/>
          </a:p>
        </p:txBody>
      </p:sp>
    </p:spTree>
    <p:extLst>
      <p:ext uri="{BB962C8B-B14F-4D97-AF65-F5344CB8AC3E}">
        <p14:creationId xmlns:p14="http://schemas.microsoft.com/office/powerpoint/2010/main" val="160485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0F3104-065B-4F4E-86AA-CE5F6E109623}"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CD387-0DE3-4676-ABFB-8E482BE3344B}" type="slidenum">
              <a:rPr lang="en-US" smtClean="0"/>
              <a:t>‹#›</a:t>
            </a:fld>
            <a:endParaRPr lang="en-US"/>
          </a:p>
        </p:txBody>
      </p:sp>
    </p:spTree>
    <p:extLst>
      <p:ext uri="{BB962C8B-B14F-4D97-AF65-F5344CB8AC3E}">
        <p14:creationId xmlns:p14="http://schemas.microsoft.com/office/powerpoint/2010/main" val="368386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0F3104-065B-4F4E-86AA-CE5F6E109623}"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CD387-0DE3-4676-ABFB-8E482BE3344B}" type="slidenum">
              <a:rPr lang="en-US" smtClean="0"/>
              <a:t>‹#›</a:t>
            </a:fld>
            <a:endParaRPr lang="en-US"/>
          </a:p>
        </p:txBody>
      </p:sp>
    </p:spTree>
    <p:extLst>
      <p:ext uri="{BB962C8B-B14F-4D97-AF65-F5344CB8AC3E}">
        <p14:creationId xmlns:p14="http://schemas.microsoft.com/office/powerpoint/2010/main" val="323266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0F3104-065B-4F4E-86AA-CE5F6E109623}" type="datetimeFigureOut">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CD387-0DE3-4676-ABFB-8E482BE3344B}" type="slidenum">
              <a:rPr lang="en-US" smtClean="0"/>
              <a:t>‹#›</a:t>
            </a:fld>
            <a:endParaRPr lang="en-US"/>
          </a:p>
        </p:txBody>
      </p:sp>
    </p:spTree>
    <p:extLst>
      <p:ext uri="{BB962C8B-B14F-4D97-AF65-F5344CB8AC3E}">
        <p14:creationId xmlns:p14="http://schemas.microsoft.com/office/powerpoint/2010/main" val="207859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0F3104-065B-4F4E-86AA-CE5F6E109623}" type="datetimeFigureOut">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CD387-0DE3-4676-ABFB-8E482BE3344B}" type="slidenum">
              <a:rPr lang="en-US" smtClean="0"/>
              <a:t>‹#›</a:t>
            </a:fld>
            <a:endParaRPr lang="en-US"/>
          </a:p>
        </p:txBody>
      </p:sp>
    </p:spTree>
    <p:extLst>
      <p:ext uri="{BB962C8B-B14F-4D97-AF65-F5344CB8AC3E}">
        <p14:creationId xmlns:p14="http://schemas.microsoft.com/office/powerpoint/2010/main" val="123138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F3104-065B-4F4E-86AA-CE5F6E109623}" type="datetimeFigureOut">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CD387-0DE3-4676-ABFB-8E482BE3344B}" type="slidenum">
              <a:rPr lang="en-US" smtClean="0"/>
              <a:t>‹#›</a:t>
            </a:fld>
            <a:endParaRPr lang="en-US"/>
          </a:p>
        </p:txBody>
      </p:sp>
    </p:spTree>
    <p:extLst>
      <p:ext uri="{BB962C8B-B14F-4D97-AF65-F5344CB8AC3E}">
        <p14:creationId xmlns:p14="http://schemas.microsoft.com/office/powerpoint/2010/main" val="197517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0F3104-065B-4F4E-86AA-CE5F6E109623}"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CD387-0DE3-4676-ABFB-8E482BE3344B}" type="slidenum">
              <a:rPr lang="en-US" smtClean="0"/>
              <a:t>‹#›</a:t>
            </a:fld>
            <a:endParaRPr lang="en-US"/>
          </a:p>
        </p:txBody>
      </p:sp>
    </p:spTree>
    <p:extLst>
      <p:ext uri="{BB962C8B-B14F-4D97-AF65-F5344CB8AC3E}">
        <p14:creationId xmlns:p14="http://schemas.microsoft.com/office/powerpoint/2010/main" val="3157689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0F3104-065B-4F4E-86AA-CE5F6E109623}"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CD387-0DE3-4676-ABFB-8E482BE3344B}" type="slidenum">
              <a:rPr lang="en-US" smtClean="0"/>
              <a:t>‹#›</a:t>
            </a:fld>
            <a:endParaRPr lang="en-US"/>
          </a:p>
        </p:txBody>
      </p:sp>
    </p:spTree>
    <p:extLst>
      <p:ext uri="{BB962C8B-B14F-4D97-AF65-F5344CB8AC3E}">
        <p14:creationId xmlns:p14="http://schemas.microsoft.com/office/powerpoint/2010/main" val="183970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F0F3104-065B-4F4E-86AA-CE5F6E109623}" type="datetimeFigureOut">
              <a:rPr lang="en-US" smtClean="0"/>
              <a:t>8/16/2024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C7CD387-0DE3-4676-ABFB-8E482BE3344B}" type="slidenum">
              <a:rPr lang="en-US" smtClean="0"/>
              <a:t>‹#›</a:t>
            </a:fld>
            <a:endParaRPr lang="en-US"/>
          </a:p>
        </p:txBody>
      </p:sp>
    </p:spTree>
    <p:extLst>
      <p:ext uri="{BB962C8B-B14F-4D97-AF65-F5344CB8AC3E}">
        <p14:creationId xmlns:p14="http://schemas.microsoft.com/office/powerpoint/2010/main" val="41801889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vRpwKMfAtXc?feature=oembe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4097-F568-46EB-8938-50573845F519}"/>
              </a:ext>
            </a:extLst>
          </p:cNvPr>
          <p:cNvSpPr>
            <a:spLocks noGrp="1"/>
          </p:cNvSpPr>
          <p:nvPr>
            <p:ph type="ctrTitle"/>
          </p:nvPr>
        </p:nvSpPr>
        <p:spPr>
          <a:xfrm>
            <a:off x="2209800" y="4464028"/>
            <a:ext cx="9144000" cy="1641490"/>
          </a:xfrm>
        </p:spPr>
        <p:txBody>
          <a:bodyPr>
            <a:normAutofit/>
          </a:bodyPr>
          <a:lstStyle/>
          <a:p>
            <a:r>
              <a:rPr lang="en-US" dirty="0"/>
              <a:t>What is Drafting?</a:t>
            </a:r>
          </a:p>
        </p:txBody>
      </p:sp>
      <p:sp>
        <p:nvSpPr>
          <p:cNvPr id="3" name="Subtitle 2">
            <a:extLst>
              <a:ext uri="{FF2B5EF4-FFF2-40B4-BE49-F238E27FC236}">
                <a16:creationId xmlns:a16="http://schemas.microsoft.com/office/drawing/2014/main" id="{9E297BF2-BDCC-4396-AC63-EBFA4E09F8A6}"/>
              </a:ext>
            </a:extLst>
          </p:cNvPr>
          <p:cNvSpPr>
            <a:spLocks noGrp="1"/>
          </p:cNvSpPr>
          <p:nvPr>
            <p:ph type="subTitle" idx="1"/>
          </p:nvPr>
        </p:nvSpPr>
        <p:spPr>
          <a:xfrm>
            <a:off x="2209799" y="3694375"/>
            <a:ext cx="9144000" cy="754025"/>
          </a:xfrm>
        </p:spPr>
        <p:txBody>
          <a:bodyPr>
            <a:normAutofit/>
          </a:bodyPr>
          <a:lstStyle/>
          <a:p>
            <a:r>
              <a:rPr lang="en-US" dirty="0"/>
              <a:t>Introduction and Careers</a:t>
            </a:r>
          </a:p>
        </p:txBody>
      </p:sp>
      <p:pic>
        <p:nvPicPr>
          <p:cNvPr id="5" name="Picture 4" descr="Pens and rulers">
            <a:extLst>
              <a:ext uri="{FF2B5EF4-FFF2-40B4-BE49-F238E27FC236}">
                <a16:creationId xmlns:a16="http://schemas.microsoft.com/office/drawing/2014/main" id="{04970760-78C1-539F-B7B8-E16C540A01BE}"/>
              </a:ext>
            </a:extLst>
          </p:cNvPr>
          <p:cNvPicPr>
            <a:picLocks noChangeAspect="1"/>
          </p:cNvPicPr>
          <p:nvPr/>
        </p:nvPicPr>
        <p:blipFill>
          <a:blip r:embed="rId4"/>
          <a:srcRect l="3855" r="10329" b="1"/>
          <a:stretch/>
        </p:blipFill>
        <p:spPr>
          <a:xfrm>
            <a:off x="6363269" y="10"/>
            <a:ext cx="4476182" cy="3481633"/>
          </a:xfrm>
          <a:prstGeom prst="rect">
            <a:avLst/>
          </a:prstGeom>
          <a:effectLst>
            <a:reflection blurRad="38100" stA="52000" endA="300" endPos="30000" dir="5400000" sy="-100000" algn="bl" rotWithShape="0"/>
            <a:softEdge rad="19050"/>
          </a:effectLst>
        </p:spPr>
      </p:pic>
    </p:spTree>
    <p:extLst>
      <p:ext uri="{BB962C8B-B14F-4D97-AF65-F5344CB8AC3E}">
        <p14:creationId xmlns:p14="http://schemas.microsoft.com/office/powerpoint/2010/main" val="1349726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887E-D814-4FC1-877F-3DEAB71BF8A6}"/>
              </a:ext>
            </a:extLst>
          </p:cNvPr>
          <p:cNvSpPr>
            <a:spLocks noGrp="1"/>
          </p:cNvSpPr>
          <p:nvPr>
            <p:ph type="title"/>
          </p:nvPr>
        </p:nvSpPr>
        <p:spPr/>
        <p:txBody>
          <a:bodyPr>
            <a:normAutofit/>
          </a:bodyPr>
          <a:lstStyle/>
          <a:p>
            <a:r>
              <a:rPr lang="en-US" dirty="0"/>
              <a:t>Related Careers – Interior Designer</a:t>
            </a:r>
          </a:p>
        </p:txBody>
      </p:sp>
      <p:sp>
        <p:nvSpPr>
          <p:cNvPr id="3" name="Content Placeholder 2">
            <a:extLst>
              <a:ext uri="{FF2B5EF4-FFF2-40B4-BE49-F238E27FC236}">
                <a16:creationId xmlns:a16="http://schemas.microsoft.com/office/drawing/2014/main" id="{7B3B12D7-D7A0-4370-97F7-C4689EC1C704}"/>
              </a:ext>
            </a:extLst>
          </p:cNvPr>
          <p:cNvSpPr>
            <a:spLocks noGrp="1"/>
          </p:cNvSpPr>
          <p:nvPr>
            <p:ph idx="1"/>
          </p:nvPr>
        </p:nvSpPr>
        <p:spPr/>
        <p:txBody>
          <a:bodyPr>
            <a:normAutofit/>
          </a:bodyPr>
          <a:lstStyle/>
          <a:p>
            <a:pPr lvl="1"/>
            <a:endParaRPr lang="en-US" sz="2800" dirty="0"/>
          </a:p>
          <a:p>
            <a:pPr lvl="1"/>
            <a:r>
              <a:rPr lang="en-US" sz="2800" dirty="0"/>
              <a:t>Designs the interior of a space to meet client needs</a:t>
            </a:r>
          </a:p>
          <a:p>
            <a:pPr marL="457200" lvl="1" indent="0">
              <a:buNone/>
            </a:pPr>
            <a:endParaRPr lang="en-US" sz="2800" dirty="0"/>
          </a:p>
          <a:p>
            <a:pPr lvl="1"/>
            <a:r>
              <a:rPr lang="en-US" sz="2800" dirty="0"/>
              <a:t>Applies color, materials, and lighting while understanding various rules and regulations for specific areas</a:t>
            </a:r>
          </a:p>
          <a:p>
            <a:pPr lvl="2"/>
            <a:r>
              <a:rPr lang="en-US" sz="2400" dirty="0"/>
              <a:t>Handicapped accessible spaces for example</a:t>
            </a:r>
          </a:p>
          <a:p>
            <a:pPr lvl="1"/>
            <a:endParaRPr lang="en-US" sz="2800" dirty="0"/>
          </a:p>
          <a:p>
            <a:pPr lvl="1"/>
            <a:r>
              <a:rPr lang="en-US" sz="2800" dirty="0"/>
              <a:t>Requires a 2 or 4 year degree in Interior Design</a:t>
            </a:r>
          </a:p>
        </p:txBody>
      </p:sp>
    </p:spTree>
    <p:extLst>
      <p:ext uri="{BB962C8B-B14F-4D97-AF65-F5344CB8AC3E}">
        <p14:creationId xmlns:p14="http://schemas.microsoft.com/office/powerpoint/2010/main" val="1758987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8504-D844-49AC-955E-E3D0B7014831}"/>
              </a:ext>
            </a:extLst>
          </p:cNvPr>
          <p:cNvSpPr>
            <a:spLocks noGrp="1"/>
          </p:cNvSpPr>
          <p:nvPr>
            <p:ph type="title"/>
          </p:nvPr>
        </p:nvSpPr>
        <p:spPr/>
        <p:txBody>
          <a:bodyPr/>
          <a:lstStyle/>
          <a:p>
            <a:r>
              <a:rPr lang="en-US" dirty="0"/>
              <a:t>Resources from</a:t>
            </a:r>
          </a:p>
        </p:txBody>
      </p:sp>
      <p:sp>
        <p:nvSpPr>
          <p:cNvPr id="3" name="Content Placeholder 2">
            <a:extLst>
              <a:ext uri="{FF2B5EF4-FFF2-40B4-BE49-F238E27FC236}">
                <a16:creationId xmlns:a16="http://schemas.microsoft.com/office/drawing/2014/main" id="{E576E97F-7D18-472A-9A10-A7E2CEB1F0A0}"/>
              </a:ext>
            </a:extLst>
          </p:cNvPr>
          <p:cNvSpPr>
            <a:spLocks noGrp="1"/>
          </p:cNvSpPr>
          <p:nvPr>
            <p:ph idx="1"/>
          </p:nvPr>
        </p:nvSpPr>
        <p:spPr/>
        <p:txBody>
          <a:bodyPr/>
          <a:lstStyle/>
          <a:p>
            <a:r>
              <a:rPr lang="en-US" dirty="0"/>
              <a:t>Architectural Drafting &amp; Design, 7</a:t>
            </a:r>
            <a:r>
              <a:rPr lang="en-US" baseline="30000" dirty="0"/>
              <a:t>th</a:t>
            </a:r>
            <a:r>
              <a:rPr lang="en-US" dirty="0"/>
              <a:t> Edition, </a:t>
            </a:r>
            <a:r>
              <a:rPr lang="en-US" dirty="0" err="1"/>
              <a:t>Jefferis</a:t>
            </a:r>
            <a:r>
              <a:rPr lang="en-US" dirty="0"/>
              <a:t> etc.</a:t>
            </a:r>
          </a:p>
        </p:txBody>
      </p:sp>
    </p:spTree>
    <p:extLst>
      <p:ext uri="{BB962C8B-B14F-4D97-AF65-F5344CB8AC3E}">
        <p14:creationId xmlns:p14="http://schemas.microsoft.com/office/powerpoint/2010/main" val="84739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887E-D814-4FC1-877F-3DEAB71BF8A6}"/>
              </a:ext>
            </a:extLst>
          </p:cNvPr>
          <p:cNvSpPr>
            <a:spLocks noGrp="1"/>
          </p:cNvSpPr>
          <p:nvPr>
            <p:ph type="title"/>
          </p:nvPr>
        </p:nvSpPr>
        <p:spPr/>
        <p:txBody>
          <a:bodyPr/>
          <a:lstStyle/>
          <a:p>
            <a:r>
              <a:rPr lang="en-US" dirty="0"/>
              <a:t>What is Drafting?</a:t>
            </a:r>
          </a:p>
        </p:txBody>
      </p:sp>
      <p:sp>
        <p:nvSpPr>
          <p:cNvPr id="3" name="Content Placeholder 2">
            <a:extLst>
              <a:ext uri="{FF2B5EF4-FFF2-40B4-BE49-F238E27FC236}">
                <a16:creationId xmlns:a16="http://schemas.microsoft.com/office/drawing/2014/main" id="{7B3B12D7-D7A0-4370-97F7-C4689EC1C704}"/>
              </a:ext>
            </a:extLst>
          </p:cNvPr>
          <p:cNvSpPr>
            <a:spLocks noGrp="1"/>
          </p:cNvSpPr>
          <p:nvPr>
            <p:ph idx="1"/>
          </p:nvPr>
        </p:nvSpPr>
        <p:spPr/>
        <p:txBody>
          <a:bodyPr>
            <a:normAutofit lnSpcReduction="10000"/>
          </a:bodyPr>
          <a:lstStyle/>
          <a:p>
            <a:r>
              <a:rPr lang="en-US" sz="3600" dirty="0"/>
              <a:t>Creating graphical representations of a design (drawings)</a:t>
            </a:r>
          </a:p>
          <a:p>
            <a:endParaRPr lang="en-US" sz="3600" dirty="0"/>
          </a:p>
          <a:p>
            <a:r>
              <a:rPr lang="en-US" sz="3600" dirty="0"/>
              <a:t> Everything that needs to be built or assembled needs a drawing </a:t>
            </a:r>
          </a:p>
          <a:p>
            <a:pPr marL="0" indent="0">
              <a:buNone/>
            </a:pPr>
            <a:endParaRPr lang="en-US" sz="3600" dirty="0"/>
          </a:p>
          <a:p>
            <a:r>
              <a:rPr lang="en-US" sz="3600" dirty="0"/>
              <a:t>Drawings communicate the size and location of various elements</a:t>
            </a:r>
          </a:p>
          <a:p>
            <a:endParaRPr lang="en-US" sz="3600" dirty="0"/>
          </a:p>
        </p:txBody>
      </p:sp>
    </p:spTree>
    <p:extLst>
      <p:ext uri="{BB962C8B-B14F-4D97-AF65-F5344CB8AC3E}">
        <p14:creationId xmlns:p14="http://schemas.microsoft.com/office/powerpoint/2010/main" val="117889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A desk with technical drawings, pencil and tools">
            <a:extLst>
              <a:ext uri="{FF2B5EF4-FFF2-40B4-BE49-F238E27FC236}">
                <a16:creationId xmlns:a16="http://schemas.microsoft.com/office/drawing/2014/main" id="{DF6918DD-0AA1-ED1D-B4DE-7E668B75D090}"/>
              </a:ext>
            </a:extLst>
          </p:cNvPr>
          <p:cNvPicPr>
            <a:picLocks noChangeAspect="1"/>
          </p:cNvPicPr>
          <p:nvPr/>
        </p:nvPicPr>
        <p:blipFill>
          <a:blip r:embed="rId4"/>
          <a:srcRect l="23330" r="17336" b="-1"/>
          <a:stretch/>
        </p:blipFill>
        <p:spPr>
          <a:xfrm>
            <a:off x="6096000" y="10"/>
            <a:ext cx="6096000" cy="6857990"/>
          </a:xfrm>
          <a:prstGeom prst="rect">
            <a:avLst/>
          </a:prstGeom>
        </p:spPr>
      </p:pic>
      <p:sp useBgFill="1">
        <p:nvSpPr>
          <p:cNvPr id="9" name="Rectangle 8">
            <a:extLst>
              <a:ext uri="{FF2B5EF4-FFF2-40B4-BE49-F238E27FC236}">
                <a16:creationId xmlns:a16="http://schemas.microsoft.com/office/drawing/2014/main" id="{229B61F6-561C-44B1-809D-51A2F295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6A887E-D814-4FC1-877F-3DEAB71BF8A6}"/>
              </a:ext>
            </a:extLst>
          </p:cNvPr>
          <p:cNvSpPr>
            <a:spLocks noGrp="1"/>
          </p:cNvSpPr>
          <p:nvPr>
            <p:ph type="title"/>
          </p:nvPr>
        </p:nvSpPr>
        <p:spPr>
          <a:xfrm>
            <a:off x="838201" y="365125"/>
            <a:ext cx="4854676" cy="1325563"/>
          </a:xfrm>
        </p:spPr>
        <p:txBody>
          <a:bodyPr>
            <a:normAutofit/>
          </a:bodyPr>
          <a:lstStyle/>
          <a:p>
            <a:r>
              <a:rPr lang="en-US" sz="4200"/>
              <a:t>Different types of drafting</a:t>
            </a:r>
          </a:p>
        </p:txBody>
      </p:sp>
      <p:sp>
        <p:nvSpPr>
          <p:cNvPr id="3" name="Content Placeholder 2">
            <a:extLst>
              <a:ext uri="{FF2B5EF4-FFF2-40B4-BE49-F238E27FC236}">
                <a16:creationId xmlns:a16="http://schemas.microsoft.com/office/drawing/2014/main" id="{7B3B12D7-D7A0-4370-97F7-C4689EC1C704}"/>
              </a:ext>
            </a:extLst>
          </p:cNvPr>
          <p:cNvSpPr>
            <a:spLocks noGrp="1"/>
          </p:cNvSpPr>
          <p:nvPr>
            <p:ph idx="1"/>
          </p:nvPr>
        </p:nvSpPr>
        <p:spPr>
          <a:xfrm>
            <a:off x="1120000" y="1825625"/>
            <a:ext cx="4572877" cy="4351338"/>
          </a:xfrm>
        </p:spPr>
        <p:txBody>
          <a:bodyPr>
            <a:normAutofit/>
          </a:bodyPr>
          <a:lstStyle/>
          <a:p>
            <a:r>
              <a:rPr lang="en-US"/>
              <a:t>Drafters create drawings in a variety of industries</a:t>
            </a:r>
          </a:p>
          <a:p>
            <a:pPr marL="0" indent="0">
              <a:buNone/>
            </a:pPr>
            <a:r>
              <a:rPr lang="en-US"/>
              <a:t>Examples:</a:t>
            </a:r>
          </a:p>
          <a:p>
            <a:pPr lvl="1"/>
            <a:r>
              <a:rPr lang="en-US"/>
              <a:t>Mechanical </a:t>
            </a:r>
          </a:p>
          <a:p>
            <a:pPr lvl="1"/>
            <a:r>
              <a:rPr lang="en-US"/>
              <a:t>Civil</a:t>
            </a:r>
          </a:p>
          <a:p>
            <a:pPr lvl="1"/>
            <a:r>
              <a:rPr lang="en-US"/>
              <a:t>Electrical</a:t>
            </a:r>
          </a:p>
          <a:p>
            <a:pPr lvl="1"/>
            <a:r>
              <a:rPr lang="en-US"/>
              <a:t>Industrial </a:t>
            </a:r>
          </a:p>
          <a:p>
            <a:pPr lvl="1"/>
            <a:r>
              <a:rPr lang="en-US"/>
              <a:t>Architectural</a:t>
            </a:r>
          </a:p>
          <a:p>
            <a:pPr lvl="1"/>
            <a:r>
              <a:rPr lang="en-US"/>
              <a:t>Interior Design</a:t>
            </a:r>
          </a:p>
          <a:p>
            <a:pPr marL="457200" lvl="1" indent="0">
              <a:buNone/>
            </a:pPr>
            <a:endParaRPr lang="en-US"/>
          </a:p>
          <a:p>
            <a:pPr lvl="1"/>
            <a:endParaRPr lang="en-US"/>
          </a:p>
        </p:txBody>
      </p:sp>
    </p:spTree>
    <p:extLst>
      <p:ext uri="{BB962C8B-B14F-4D97-AF65-F5344CB8AC3E}">
        <p14:creationId xmlns:p14="http://schemas.microsoft.com/office/powerpoint/2010/main" val="209455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887E-D814-4FC1-877F-3DEAB71BF8A6}"/>
              </a:ext>
            </a:extLst>
          </p:cNvPr>
          <p:cNvSpPr>
            <a:spLocks noGrp="1"/>
          </p:cNvSpPr>
          <p:nvPr>
            <p:ph type="title"/>
          </p:nvPr>
        </p:nvSpPr>
        <p:spPr/>
        <p:txBody>
          <a:bodyPr/>
          <a:lstStyle/>
          <a:p>
            <a:r>
              <a:rPr lang="en-US" dirty="0"/>
              <a:t>Examples of drafting</a:t>
            </a:r>
          </a:p>
        </p:txBody>
      </p:sp>
      <p:pic>
        <p:nvPicPr>
          <p:cNvPr id="5" name="Content Placeholder 4" descr="A drawing of a piece of metal&#10;&#10;Description automatically generated">
            <a:extLst>
              <a:ext uri="{FF2B5EF4-FFF2-40B4-BE49-F238E27FC236}">
                <a16:creationId xmlns:a16="http://schemas.microsoft.com/office/drawing/2014/main" id="{214D51F9-7B46-4495-BE74-15BB81FE445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2339" y="1690688"/>
            <a:ext cx="4977861" cy="4351338"/>
          </a:xfrm>
        </p:spPr>
      </p:pic>
      <p:pic>
        <p:nvPicPr>
          <p:cNvPr id="6" name="Content Placeholder 4">
            <a:extLst>
              <a:ext uri="{FF2B5EF4-FFF2-40B4-BE49-F238E27FC236}">
                <a16:creationId xmlns:a16="http://schemas.microsoft.com/office/drawing/2014/main" id="{09A94FB0-9207-44B8-82E1-723B851426A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16061" y="1690688"/>
            <a:ext cx="5851287" cy="4351338"/>
          </a:xfrm>
          <a:prstGeom prst="rect">
            <a:avLst/>
          </a:prstGeom>
        </p:spPr>
      </p:pic>
      <p:sp>
        <p:nvSpPr>
          <p:cNvPr id="7" name="TextBox 6">
            <a:extLst>
              <a:ext uri="{FF2B5EF4-FFF2-40B4-BE49-F238E27FC236}">
                <a16:creationId xmlns:a16="http://schemas.microsoft.com/office/drawing/2014/main" id="{76DCEB62-A1E0-4A62-9CD9-6A8ECB9F2016}"/>
              </a:ext>
            </a:extLst>
          </p:cNvPr>
          <p:cNvSpPr txBox="1"/>
          <p:nvPr/>
        </p:nvSpPr>
        <p:spPr>
          <a:xfrm>
            <a:off x="2049688" y="6104295"/>
            <a:ext cx="1943161" cy="523220"/>
          </a:xfrm>
          <a:prstGeom prst="rect">
            <a:avLst/>
          </a:prstGeom>
          <a:noFill/>
        </p:spPr>
        <p:txBody>
          <a:bodyPr wrap="none" rtlCol="0">
            <a:spAutoFit/>
          </a:bodyPr>
          <a:lstStyle/>
          <a:p>
            <a:r>
              <a:rPr lang="en-US" sz="2800" dirty="0"/>
              <a:t>Mechanical</a:t>
            </a:r>
          </a:p>
        </p:txBody>
      </p:sp>
      <p:sp>
        <p:nvSpPr>
          <p:cNvPr id="8" name="TextBox 7">
            <a:extLst>
              <a:ext uri="{FF2B5EF4-FFF2-40B4-BE49-F238E27FC236}">
                <a16:creationId xmlns:a16="http://schemas.microsoft.com/office/drawing/2014/main" id="{A907439B-AB82-4A7B-A9A4-000D17FB2554}"/>
              </a:ext>
            </a:extLst>
          </p:cNvPr>
          <p:cNvSpPr txBox="1"/>
          <p:nvPr/>
        </p:nvSpPr>
        <p:spPr>
          <a:xfrm>
            <a:off x="7867391" y="6104295"/>
            <a:ext cx="2114681" cy="523220"/>
          </a:xfrm>
          <a:prstGeom prst="rect">
            <a:avLst/>
          </a:prstGeom>
          <a:noFill/>
        </p:spPr>
        <p:txBody>
          <a:bodyPr wrap="none" rtlCol="0">
            <a:spAutoFit/>
          </a:bodyPr>
          <a:lstStyle/>
          <a:p>
            <a:r>
              <a:rPr lang="en-US" sz="2800" dirty="0"/>
              <a:t>Architectural</a:t>
            </a:r>
          </a:p>
        </p:txBody>
      </p:sp>
      <p:sp>
        <p:nvSpPr>
          <p:cNvPr id="4" name="Rectangle 3">
            <a:extLst>
              <a:ext uri="{FF2B5EF4-FFF2-40B4-BE49-F238E27FC236}">
                <a16:creationId xmlns:a16="http://schemas.microsoft.com/office/drawing/2014/main" id="{5D7C91E6-5ED4-41BB-96DB-57576D7BDAAB}"/>
              </a:ext>
            </a:extLst>
          </p:cNvPr>
          <p:cNvSpPr/>
          <p:nvPr/>
        </p:nvSpPr>
        <p:spPr>
          <a:xfrm>
            <a:off x="2173330" y="5981184"/>
            <a:ext cx="3738300" cy="246221"/>
          </a:xfrm>
          <a:prstGeom prst="rect">
            <a:avLst/>
          </a:prstGeom>
        </p:spPr>
        <p:txBody>
          <a:bodyPr wrap="square">
            <a:spAutoFit/>
          </a:bodyPr>
          <a:lstStyle/>
          <a:p>
            <a:r>
              <a:rPr lang="en-US" sz="1000" dirty="0"/>
              <a:t>Drawing from Up &amp; Running with AutoCAD, </a:t>
            </a:r>
            <a:r>
              <a:rPr lang="en-US" sz="1000" dirty="0" err="1"/>
              <a:t>Gindis</a:t>
            </a:r>
            <a:r>
              <a:rPr lang="en-US" sz="1000" dirty="0"/>
              <a:t> &amp; </a:t>
            </a:r>
            <a:r>
              <a:rPr lang="en-US" sz="1000" dirty="0" err="1"/>
              <a:t>Kaebisch</a:t>
            </a:r>
            <a:endParaRPr lang="en-US" sz="1000" dirty="0"/>
          </a:p>
        </p:txBody>
      </p:sp>
      <p:sp>
        <p:nvSpPr>
          <p:cNvPr id="9" name="Rectangle 8">
            <a:extLst>
              <a:ext uri="{FF2B5EF4-FFF2-40B4-BE49-F238E27FC236}">
                <a16:creationId xmlns:a16="http://schemas.microsoft.com/office/drawing/2014/main" id="{1366AE74-FB8C-422A-9CD4-EDD6940654F3}"/>
              </a:ext>
            </a:extLst>
          </p:cNvPr>
          <p:cNvSpPr/>
          <p:nvPr/>
        </p:nvSpPr>
        <p:spPr>
          <a:xfrm>
            <a:off x="9055610" y="6042026"/>
            <a:ext cx="2710999" cy="246221"/>
          </a:xfrm>
          <a:prstGeom prst="rect">
            <a:avLst/>
          </a:prstGeom>
        </p:spPr>
        <p:txBody>
          <a:bodyPr wrap="none">
            <a:spAutoFit/>
          </a:bodyPr>
          <a:lstStyle/>
          <a:p>
            <a:r>
              <a:rPr lang="en-US" sz="1000" dirty="0"/>
              <a:t>Floor plan courtesy of NCTC Arch Tech program</a:t>
            </a:r>
          </a:p>
        </p:txBody>
      </p:sp>
    </p:spTree>
    <p:extLst>
      <p:ext uri="{BB962C8B-B14F-4D97-AF65-F5344CB8AC3E}">
        <p14:creationId xmlns:p14="http://schemas.microsoft.com/office/powerpoint/2010/main" val="264668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887E-D814-4FC1-877F-3DEAB71BF8A6}"/>
              </a:ext>
            </a:extLst>
          </p:cNvPr>
          <p:cNvSpPr>
            <a:spLocks noGrp="1"/>
          </p:cNvSpPr>
          <p:nvPr>
            <p:ph type="title"/>
          </p:nvPr>
        </p:nvSpPr>
        <p:spPr/>
        <p:txBody>
          <a:bodyPr/>
          <a:lstStyle/>
          <a:p>
            <a:r>
              <a:rPr lang="en-US" dirty="0"/>
              <a:t>What’s the work like?</a:t>
            </a:r>
          </a:p>
        </p:txBody>
      </p:sp>
      <p:sp>
        <p:nvSpPr>
          <p:cNvPr id="3" name="Content Placeholder 2">
            <a:extLst>
              <a:ext uri="{FF2B5EF4-FFF2-40B4-BE49-F238E27FC236}">
                <a16:creationId xmlns:a16="http://schemas.microsoft.com/office/drawing/2014/main" id="{7B3B12D7-D7A0-4370-97F7-C4689EC1C704}"/>
              </a:ext>
            </a:extLst>
          </p:cNvPr>
          <p:cNvSpPr>
            <a:spLocks noGrp="1"/>
          </p:cNvSpPr>
          <p:nvPr>
            <p:ph idx="1"/>
          </p:nvPr>
        </p:nvSpPr>
        <p:spPr/>
        <p:txBody>
          <a:bodyPr>
            <a:normAutofit fontScale="92500" lnSpcReduction="10000"/>
          </a:bodyPr>
          <a:lstStyle/>
          <a:p>
            <a:r>
              <a:rPr lang="en-US" sz="3600" dirty="0"/>
              <a:t>Largely working on a computer with various drawing programs like </a:t>
            </a:r>
          </a:p>
          <a:p>
            <a:pPr lvl="1"/>
            <a:r>
              <a:rPr lang="en-US" sz="2800" dirty="0"/>
              <a:t>AutoCAD</a:t>
            </a:r>
          </a:p>
          <a:p>
            <a:pPr lvl="1"/>
            <a:r>
              <a:rPr lang="en-US" sz="2800" dirty="0" err="1"/>
              <a:t>Solidworks</a:t>
            </a:r>
            <a:endParaRPr lang="en-US" sz="2800" dirty="0"/>
          </a:p>
          <a:p>
            <a:pPr lvl="1"/>
            <a:r>
              <a:rPr lang="en-US" sz="2800" dirty="0"/>
              <a:t>Inventor</a:t>
            </a:r>
          </a:p>
          <a:p>
            <a:pPr lvl="1"/>
            <a:r>
              <a:rPr lang="en-US" sz="2800" dirty="0"/>
              <a:t>Creo</a:t>
            </a:r>
          </a:p>
          <a:p>
            <a:pPr lvl="1"/>
            <a:endParaRPr lang="en-US" sz="2800" dirty="0"/>
          </a:p>
          <a:p>
            <a:r>
              <a:rPr lang="en-US" sz="3200" dirty="0"/>
              <a:t>Working in a office with an engineer or architect</a:t>
            </a:r>
          </a:p>
          <a:p>
            <a:endParaRPr lang="en-US" sz="3200" dirty="0"/>
          </a:p>
          <a:p>
            <a:r>
              <a:rPr lang="en-US" sz="3200" dirty="0"/>
              <a:t>Often team based projects</a:t>
            </a:r>
          </a:p>
          <a:p>
            <a:pPr lvl="1"/>
            <a:endParaRPr lang="en-US" sz="2800" dirty="0"/>
          </a:p>
        </p:txBody>
      </p:sp>
    </p:spTree>
    <p:extLst>
      <p:ext uri="{BB962C8B-B14F-4D97-AF65-F5344CB8AC3E}">
        <p14:creationId xmlns:p14="http://schemas.microsoft.com/office/powerpoint/2010/main" val="265929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887E-D814-4FC1-877F-3DEAB71BF8A6}"/>
              </a:ext>
            </a:extLst>
          </p:cNvPr>
          <p:cNvSpPr>
            <a:spLocks noGrp="1"/>
          </p:cNvSpPr>
          <p:nvPr>
            <p:ph type="title"/>
          </p:nvPr>
        </p:nvSpPr>
        <p:spPr/>
        <p:txBody>
          <a:bodyPr>
            <a:normAutofit/>
          </a:bodyPr>
          <a:lstStyle/>
          <a:p>
            <a:r>
              <a:rPr lang="en-US" dirty="0"/>
              <a:t>Example of Drafting Career</a:t>
            </a:r>
          </a:p>
        </p:txBody>
      </p:sp>
      <p:pic>
        <p:nvPicPr>
          <p:cNvPr id="7" name="Online Media 6" title="Precast Concrete Drafting Technician">
            <a:hlinkClick r:id="" action="ppaction://media"/>
            <a:extLst>
              <a:ext uri="{FF2B5EF4-FFF2-40B4-BE49-F238E27FC236}">
                <a16:creationId xmlns:a16="http://schemas.microsoft.com/office/drawing/2014/main" id="{07103963-93F2-477F-ACD2-4A48F44DA21E}"/>
              </a:ext>
            </a:extLst>
          </p:cNvPr>
          <p:cNvPicPr>
            <a:picLocks noGrp="1" noRot="1" noChangeAspect="1"/>
          </p:cNvPicPr>
          <p:nvPr>
            <p:ph idx="1"/>
            <a:videoFile r:link="rId1"/>
          </p:nvPr>
        </p:nvPicPr>
        <p:blipFill>
          <a:blip r:embed="rId4"/>
          <a:stretch>
            <a:fillRect/>
          </a:stretch>
        </p:blipFill>
        <p:spPr>
          <a:xfrm>
            <a:off x="1616197" y="1470991"/>
            <a:ext cx="9099994" cy="5141844"/>
          </a:xfrm>
          <a:prstGeom prst="rect">
            <a:avLst/>
          </a:prstGeom>
        </p:spPr>
      </p:pic>
    </p:spTree>
    <p:extLst>
      <p:ext uri="{BB962C8B-B14F-4D97-AF65-F5344CB8AC3E}">
        <p14:creationId xmlns:p14="http://schemas.microsoft.com/office/powerpoint/2010/main" val="81393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887E-D814-4FC1-877F-3DEAB71BF8A6}"/>
              </a:ext>
            </a:extLst>
          </p:cNvPr>
          <p:cNvSpPr>
            <a:spLocks noGrp="1"/>
          </p:cNvSpPr>
          <p:nvPr>
            <p:ph type="title"/>
          </p:nvPr>
        </p:nvSpPr>
        <p:spPr/>
        <p:txBody>
          <a:bodyPr/>
          <a:lstStyle/>
          <a:p>
            <a:r>
              <a:rPr lang="en-US" dirty="0"/>
              <a:t>Related Careers - Engineer</a:t>
            </a:r>
          </a:p>
        </p:txBody>
      </p:sp>
      <p:sp>
        <p:nvSpPr>
          <p:cNvPr id="3" name="Content Placeholder 2">
            <a:extLst>
              <a:ext uri="{FF2B5EF4-FFF2-40B4-BE49-F238E27FC236}">
                <a16:creationId xmlns:a16="http://schemas.microsoft.com/office/drawing/2014/main" id="{7B3B12D7-D7A0-4370-97F7-C4689EC1C704}"/>
              </a:ext>
            </a:extLst>
          </p:cNvPr>
          <p:cNvSpPr>
            <a:spLocks noGrp="1"/>
          </p:cNvSpPr>
          <p:nvPr>
            <p:ph idx="1"/>
          </p:nvPr>
        </p:nvSpPr>
        <p:spPr/>
        <p:txBody>
          <a:bodyPr>
            <a:normAutofit lnSpcReduction="10000"/>
          </a:bodyPr>
          <a:lstStyle/>
          <a:p>
            <a:pPr lvl="1"/>
            <a:r>
              <a:rPr lang="en-US" sz="2800" dirty="0"/>
              <a:t>Designs products, devices, or systems using mathematical and scientific principles and techniques</a:t>
            </a:r>
          </a:p>
          <a:p>
            <a:pPr marL="457200" lvl="1" indent="0">
              <a:buNone/>
            </a:pPr>
            <a:endParaRPr lang="en-US" sz="2800" dirty="0"/>
          </a:p>
          <a:p>
            <a:pPr lvl="1"/>
            <a:r>
              <a:rPr lang="en-US" sz="2800" dirty="0"/>
              <a:t>Uses problem solving and analytical skills to work through designs</a:t>
            </a:r>
          </a:p>
          <a:p>
            <a:pPr marL="457200" lvl="1" indent="0">
              <a:buNone/>
            </a:pPr>
            <a:endParaRPr lang="en-US" sz="2800" dirty="0"/>
          </a:p>
          <a:p>
            <a:pPr lvl="1"/>
            <a:r>
              <a:rPr lang="en-US" sz="2800" dirty="0"/>
              <a:t>Helps manage projects to ensure budgets and timelines are maintained</a:t>
            </a:r>
          </a:p>
          <a:p>
            <a:pPr marL="457200" lvl="1" indent="0">
              <a:buNone/>
            </a:pPr>
            <a:endParaRPr lang="en-US" sz="2800" dirty="0"/>
          </a:p>
          <a:p>
            <a:pPr lvl="1"/>
            <a:r>
              <a:rPr lang="en-US" sz="2800" dirty="0"/>
              <a:t>Requires a 4 year Bachelor of Science from an ABET-accredited program</a:t>
            </a:r>
          </a:p>
          <a:p>
            <a:pPr marL="457200" lvl="1" indent="0">
              <a:buNone/>
            </a:pPr>
            <a:endParaRPr lang="en-US" sz="2800" dirty="0"/>
          </a:p>
          <a:p>
            <a:pPr marL="457200" lvl="1" indent="0">
              <a:buNone/>
            </a:pPr>
            <a:endParaRPr lang="en-US" sz="2800" dirty="0"/>
          </a:p>
        </p:txBody>
      </p:sp>
    </p:spTree>
    <p:extLst>
      <p:ext uri="{BB962C8B-B14F-4D97-AF65-F5344CB8AC3E}">
        <p14:creationId xmlns:p14="http://schemas.microsoft.com/office/powerpoint/2010/main" val="421542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887E-D814-4FC1-877F-3DEAB71BF8A6}"/>
              </a:ext>
            </a:extLst>
          </p:cNvPr>
          <p:cNvSpPr>
            <a:spLocks noGrp="1"/>
          </p:cNvSpPr>
          <p:nvPr>
            <p:ph type="title"/>
          </p:nvPr>
        </p:nvSpPr>
        <p:spPr>
          <a:xfrm>
            <a:off x="838200" y="365125"/>
            <a:ext cx="10515600" cy="1325563"/>
          </a:xfrm>
        </p:spPr>
        <p:txBody>
          <a:bodyPr>
            <a:normAutofit fontScale="90000"/>
          </a:bodyPr>
          <a:lstStyle/>
          <a:p>
            <a:r>
              <a:rPr lang="en-US"/>
              <a:t>Related Careers – Types of Engineering</a:t>
            </a:r>
            <a:endParaRPr lang="en-US" dirty="0"/>
          </a:p>
        </p:txBody>
      </p:sp>
      <p:sp>
        <p:nvSpPr>
          <p:cNvPr id="3" name="Content Placeholder 2">
            <a:extLst>
              <a:ext uri="{FF2B5EF4-FFF2-40B4-BE49-F238E27FC236}">
                <a16:creationId xmlns:a16="http://schemas.microsoft.com/office/drawing/2014/main" id="{7B3B12D7-D7A0-4370-97F7-C4689EC1C704}"/>
              </a:ext>
            </a:extLst>
          </p:cNvPr>
          <p:cNvSpPr>
            <a:spLocks noGrp="1"/>
          </p:cNvSpPr>
          <p:nvPr>
            <p:ph idx="1"/>
          </p:nvPr>
        </p:nvSpPr>
        <p:spPr>
          <a:xfrm>
            <a:off x="1120000" y="1825625"/>
            <a:ext cx="10233800" cy="4351338"/>
          </a:xfrm>
        </p:spPr>
        <p:txBody>
          <a:bodyPr>
            <a:normAutofit/>
          </a:bodyPr>
          <a:lstStyle/>
          <a:p>
            <a:pPr lvl="1"/>
            <a:endParaRPr lang="en-US" sz="2800" dirty="0"/>
          </a:p>
          <a:p>
            <a:pPr lvl="0"/>
            <a:r>
              <a:rPr lang="en-US" dirty="0"/>
              <a:t>Civil Engineers: Design and oversee infrastructure projects like bridges, roads, and buildings.</a:t>
            </a:r>
          </a:p>
          <a:p>
            <a:pPr lvl="0"/>
            <a:endParaRPr lang="en-US" sz="2400" dirty="0"/>
          </a:p>
          <a:p>
            <a:pPr lvl="0"/>
            <a:r>
              <a:rPr lang="en-US" dirty="0"/>
              <a:t>Mechanical Engineers: Work with machinery and mechanical systems, from engines to HVAC systems.</a:t>
            </a:r>
          </a:p>
          <a:p>
            <a:pPr lvl="0"/>
            <a:endParaRPr lang="en-US" sz="2400" dirty="0"/>
          </a:p>
          <a:p>
            <a:pPr lvl="0"/>
            <a:r>
              <a:rPr lang="en-US" dirty="0"/>
              <a:t>Electrical Engineers: Focus on electrical systems, including power generation and electronic devices.</a:t>
            </a:r>
            <a:endParaRPr lang="en-US" sz="2400" dirty="0"/>
          </a:p>
          <a:p>
            <a:pPr lvl="1"/>
            <a:endParaRPr lang="en-US" sz="2800" dirty="0"/>
          </a:p>
        </p:txBody>
      </p:sp>
    </p:spTree>
    <p:extLst>
      <p:ext uri="{BB962C8B-B14F-4D97-AF65-F5344CB8AC3E}">
        <p14:creationId xmlns:p14="http://schemas.microsoft.com/office/powerpoint/2010/main" val="360155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887E-D814-4FC1-877F-3DEAB71BF8A6}"/>
              </a:ext>
            </a:extLst>
          </p:cNvPr>
          <p:cNvSpPr>
            <a:spLocks noGrp="1"/>
          </p:cNvSpPr>
          <p:nvPr>
            <p:ph type="title"/>
          </p:nvPr>
        </p:nvSpPr>
        <p:spPr>
          <a:xfrm>
            <a:off x="4702628" y="365125"/>
            <a:ext cx="6651171" cy="1325563"/>
          </a:xfrm>
        </p:spPr>
        <p:txBody>
          <a:bodyPr>
            <a:normAutofit/>
          </a:bodyPr>
          <a:lstStyle/>
          <a:p>
            <a:r>
              <a:rPr lang="en-US" sz="4600"/>
              <a:t>Related Careers - Architect</a:t>
            </a:r>
          </a:p>
        </p:txBody>
      </p:sp>
      <p:sp>
        <p:nvSpPr>
          <p:cNvPr id="3" name="Content Placeholder 2">
            <a:extLst>
              <a:ext uri="{FF2B5EF4-FFF2-40B4-BE49-F238E27FC236}">
                <a16:creationId xmlns:a16="http://schemas.microsoft.com/office/drawing/2014/main" id="{7B3B12D7-D7A0-4370-97F7-C4689EC1C704}"/>
              </a:ext>
            </a:extLst>
          </p:cNvPr>
          <p:cNvSpPr>
            <a:spLocks noGrp="1"/>
          </p:cNvSpPr>
          <p:nvPr>
            <p:ph idx="1"/>
          </p:nvPr>
        </p:nvSpPr>
        <p:spPr>
          <a:xfrm>
            <a:off x="4983480" y="1825625"/>
            <a:ext cx="6487886" cy="4351338"/>
          </a:xfrm>
        </p:spPr>
        <p:txBody>
          <a:bodyPr>
            <a:normAutofit/>
          </a:bodyPr>
          <a:lstStyle/>
          <a:p>
            <a:pPr lvl="1"/>
            <a:r>
              <a:rPr lang="en-US"/>
              <a:t>Designs a building or space based off client requirements and needs</a:t>
            </a:r>
          </a:p>
          <a:p>
            <a:pPr lvl="2"/>
            <a:r>
              <a:rPr lang="en-US"/>
              <a:t>For example: how many classrooms are needed, how many apartment units, how many bedrooms? Etc.</a:t>
            </a:r>
          </a:p>
          <a:p>
            <a:pPr marL="914400" lvl="2" indent="0">
              <a:buNone/>
            </a:pPr>
            <a:endParaRPr lang="en-US"/>
          </a:p>
          <a:p>
            <a:pPr lvl="1"/>
            <a:r>
              <a:rPr lang="en-US"/>
              <a:t>Applies rules and regulations to the design to ensure safety measures are met</a:t>
            </a:r>
          </a:p>
          <a:p>
            <a:pPr marL="457200" lvl="1" indent="0">
              <a:buNone/>
            </a:pPr>
            <a:endParaRPr lang="en-US"/>
          </a:p>
          <a:p>
            <a:pPr lvl="1"/>
            <a:r>
              <a:rPr lang="en-US"/>
              <a:t>Requires a 4 to 5 year Bachelor of Architecture program and passing a licensure exam</a:t>
            </a:r>
          </a:p>
        </p:txBody>
      </p:sp>
      <p:pic>
        <p:nvPicPr>
          <p:cNvPr id="5" name="Picture 4" descr="Rolls of blueprints">
            <a:extLst>
              <a:ext uri="{FF2B5EF4-FFF2-40B4-BE49-F238E27FC236}">
                <a16:creationId xmlns:a16="http://schemas.microsoft.com/office/drawing/2014/main" id="{5CE44325-2173-2125-A5B4-E3C45038F40C}"/>
              </a:ext>
            </a:extLst>
          </p:cNvPr>
          <p:cNvPicPr>
            <a:picLocks noChangeAspect="1"/>
          </p:cNvPicPr>
          <p:nvPr/>
        </p:nvPicPr>
        <p:blipFill>
          <a:blip r:embed="rId4"/>
          <a:srcRect l="57726" r="-1" b="-1"/>
          <a:stretch/>
        </p:blipFill>
        <p:spPr>
          <a:xfrm>
            <a:off x="20" y="10"/>
            <a:ext cx="4343380" cy="6857990"/>
          </a:xfrm>
          <a:prstGeom prst="rect">
            <a:avLst/>
          </a:prstGeom>
        </p:spPr>
      </p:pic>
    </p:spTree>
    <p:extLst>
      <p:ext uri="{BB962C8B-B14F-4D97-AF65-F5344CB8AC3E}">
        <p14:creationId xmlns:p14="http://schemas.microsoft.com/office/powerpoint/2010/main" val="275051905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679</Words>
  <Application>Microsoft Office PowerPoint</Application>
  <PresentationFormat>Widescreen</PresentationFormat>
  <Paragraphs>101</Paragraphs>
  <Slides>11</Slides>
  <Notes>11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Corbel</vt:lpstr>
      <vt:lpstr>Depth</vt:lpstr>
      <vt:lpstr>What is Drafting?</vt:lpstr>
      <vt:lpstr>What is Drafting?</vt:lpstr>
      <vt:lpstr>Different types of drafting</vt:lpstr>
      <vt:lpstr>Examples of drafting</vt:lpstr>
      <vt:lpstr>What’s the work like?</vt:lpstr>
      <vt:lpstr>Example of Drafting Career</vt:lpstr>
      <vt:lpstr>Related Careers - Engineer</vt:lpstr>
      <vt:lpstr>Related Careers – Types of Engineering</vt:lpstr>
      <vt:lpstr>Related Careers - Architect</vt:lpstr>
      <vt:lpstr>Related Careers – Interior Designer</vt:lpstr>
      <vt:lpstr>Resources from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Drafting?</dc:title>
  <dc:creator>Bulger, Erin L</dc:creator>
  <cp:lastModifiedBy>Bulger, Erin L</cp:lastModifiedBy>
  <cp:revision>7</cp:revision>
  <dcterms:created xsi:type="dcterms:W3CDTF">2024-08-14T01:00:42Z</dcterms:created>
  <dcterms:modified xsi:type="dcterms:W3CDTF">2024-08-16T19:04:09Z</dcterms:modified>
</cp:coreProperties>
</file>